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52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10.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4" Type="http://schemas.openxmlformats.org/officeDocument/2006/relationships/image" Target="../media/image11.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5edcc3d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mc:AlternateContent xmlns:mc="http://schemas.openxmlformats.org/markup-compatibility/2006">
        <mc:Choice xmlns:a14="http://schemas.microsoft.com/office/drawing/2010/main" Requires="a14">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r>
                      <a:rPr lang="en-US" sz="4400" b="1"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𝜶</m:t>
                    </m:r>
                  </m:oMath>
                </a14:m>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粒子散射实验理解不准确而出错</a:t>
                </a:r>
                <a:endParaRPr lang="en-US" sz="4400" dirty="0"/>
              </a:p>
            </p:txBody>
          </p:sp>
        </mc:Choice>
        <mc:Fallback>
          <p:sp>
            <p:nvSpPr>
              <p:cNvPr id="4" name="MasterShapeName"/>
              <p:cNvSpPr>
                <a:spLocks noRot="1" noChangeAspect="1" noMove="1" noResize="1" noEditPoints="1" noAdjustHandles="1" noChangeArrowheads="1" noChangeShapeType="1" noTextEdit="1"/>
              </p:cNvSpPr>
              <p:nvPr/>
            </p:nvSpPr>
            <p:spPr>
              <a:xfrm>
                <a:off x="557784" y="2011680"/>
                <a:ext cx="6784848" cy="813816"/>
              </a:xfrm>
              <a:prstGeom prst="rect">
                <a:avLst/>
              </a:prstGeom>
              <a:blipFill rotWithShape="1">
                <a:blip r:embed="rId3"/>
                <a:stretch>
                  <a:fillRect l="-4" t="-5774" r="2" b="-64794"/>
                </a:stretch>
              </a:blipFill>
            </p:spPr>
            <p:txBody>
              <a:bodyPr/>
              <a:lstStyle/>
              <a:p>
                <a:r>
                  <a:rPr lang="zh-CN" altLang="en-US">
                    <a:noFill/>
                  </a:rPr>
                  <a:t> </a:t>
                </a:r>
              </a:p>
            </p:txBody>
          </p:sp>
        </mc:Fallback>
      </mc:AlternateContent>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c08877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对阴极射线的认识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9d67eb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阴极射线在电场和磁场中的偏转</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25aa71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测定阴极射线粒子的比荷</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d9e5cd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对</a:t>
                </a:r>
                <a14:m>
                  <m:oMath xmlns:m="http://schemas.openxmlformats.org/officeDocument/2006/math">
                    <m:r>
                      <a:rPr lang="en-US" sz="4400" b="1"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𝜶</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 粒子散射实验的理解</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28582"/>
                </a:stretch>
              </a:blipFill>
            </p:spPr>
            <p:txBody>
              <a:bodyPr/>
              <a:lstStyle/>
              <a:p>
                <a:r>
                  <a:rPr lang="zh-CN" altLang="en-US">
                    <a:noFill/>
                  </a:rPr>
                  <a:t> </a:t>
                </a:r>
              </a:p>
            </p:txBody>
          </p:sp>
        </mc:Fallback>
      </mc:AlternateContent>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dd4d1ea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对核式结构的认识和理解</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b0f1c9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题型6 应用核式结构模型分析求解问题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d#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5edcc3d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a:t>
                </a:r>
                <a14:m>
                  <m:oMath xmlns:m="http://schemas.openxmlformats.org/officeDocument/2006/math">
                    <m:r>
                      <a:rPr lang="en-US" sz="4400" b="1"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𝜶</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 粒子散射实验理解不准确而出错</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28582"/>
                </a:stretch>
              </a:blipFill>
            </p:spPr>
            <p:txBody>
              <a:bodyPr/>
              <a:lstStyle/>
              <a:p>
                <a:r>
                  <a:rPr lang="zh-CN" altLang="en-US">
                    <a:noFill/>
                  </a:rPr>
                  <a:t> </a:t>
                </a:r>
              </a:p>
            </p:txBody>
          </p:sp>
        </mc:Fallback>
      </mc:AlternateContent>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26.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7.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7.xml"/><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8.xml"/><Relationship Id="rId2" Type="http://schemas.openxmlformats.org/officeDocument/2006/relationships/image" Target="../media/image36.png"/><Relationship Id="rId1"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8.xml"/><Relationship Id="rId1" Type="http://schemas.openxmlformats.org/officeDocument/2006/relationships/image" Target="../media/image37.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8.xml"/><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2.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9.xml"/><Relationship Id="rId2" Type="http://schemas.openxmlformats.org/officeDocument/2006/relationships/image" Target="../media/image43.jpeg"/><Relationship Id="rId1"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9.xml"/><Relationship Id="rId1"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9.xml"/><Relationship Id="rId1" Type="http://schemas.openxmlformats.org/officeDocument/2006/relationships/image" Target="../media/image45.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9.xml"/><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49.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0.xml"/><Relationship Id="rId2" Type="http://schemas.openxmlformats.org/officeDocument/2006/relationships/image" Target="../media/image51.jpeg"/><Relationship Id="rId1"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0.xml"/><Relationship Id="rId1"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0.xml"/><Relationship Id="rId1"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5.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6.xml"/><Relationship Id="rId2" Type="http://schemas.openxmlformats.org/officeDocument/2006/relationships/image" Target="../media/image19.jpeg"/><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6.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6.xml"/><Relationship Id="rId2" Type="http://schemas.openxmlformats.org/officeDocument/2006/relationships/image" Target="../media/image24.png"/><Relationship Id="rId1"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14_1#64d748d7c?vop=1&amp;vop=1&amp;pid=f25aa7186&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P83第3题演变而来.教材考查了电子的比荷,本题延伸考查了打在荧光屏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EX.14_1#64d748d7c?vop=1&amp;vop=1&amp;pid=f25aa7186&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15_1#64d748d7c?vop=1&amp;vop=1&amp;pid=f25aa7186&amp;color=0,0,0&amp;mp=1&amp;vtp=1&amp;bt=1&amp;bbb=1&amp;hb=1"/>
              <p:cNvSpPr/>
              <p:nvPr/>
            </p:nvSpPr>
            <p:spPr>
              <a:xfrm>
                <a:off x="722376" y="969264"/>
                <a:ext cx="10753344" cy="3878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测量带电粒子比荷的三种常见方法</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1）利用磁偏转测比荷：由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𝑞𝑣𝐵</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𝐵𝑅</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,只需知道磁感应强度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、带电粒子的速度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偏转半径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即可测得粒子的比荷.</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2）利用电偏转测比荷：偏转量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𝑚𝑑</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den>
                            </m:f>
                          </m:e>
                        </m:d>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𝑦𝑑</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,在偏转电场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,只需测量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即可测得粒子的比荷.</a:t>
                </a:r>
                <a:endParaRPr lang="en-US" altLang="zh-CN" sz="20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3）利用加速电场测比荷：由动能定理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,在加速电场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已知时,只需测出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即可测得粒子的比荷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EX.15_1#64d748d7c?vop=1&amp;vop=1&amp;pid=f25aa7186&amp;color=0,0,0&amp;mp=1&amp;vtp=1&amp;bt=1&amp;bbb=1&amp;hb=1"/>
              <p:cNvSpPr>
                <a:spLocks noRot="1" noChangeAspect="1" noMove="1" noResize="1" noEditPoints="1" noAdjustHandles="1" noChangeArrowheads="1" noChangeShapeType="1" noTextEdit="1"/>
              </p:cNvSpPr>
              <p:nvPr/>
            </p:nvSpPr>
            <p:spPr>
              <a:xfrm>
                <a:off x="722376" y="969264"/>
                <a:ext cx="10753344" cy="3878834"/>
              </a:xfrm>
              <a:prstGeom prst="rect">
                <a:avLst/>
              </a:prstGeom>
              <a:blipFill rotWithShape="1">
                <a:blip r:embed="rId1"/>
                <a:stretch>
                  <a:fillRect l="-4" t="-7" b="-11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7136771c7?vop=1&amp;pid=5d9e5cd25&amp;color=0,0,0&amp;vtp=1&amp;bt=1&amp;bbb=1&amp;hb=1"/>
              <p:cNvSpPr/>
              <p:nvPr/>
            </p:nvSpPr>
            <p:spPr>
              <a:xfrm>
                <a:off x="722376" y="10332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粒子散射实验装置如图所示.关于该实验现象及得出的结论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7136771c7?vop=1&amp;pid=5d9e5cd25&amp;color=0,0,0&amp;vtp=1&amp;bt=1&amp;bbb=1&amp;hb=1"/>
              <p:cNvSpPr>
                <a:spLocks noRot="1" noChangeAspect="1" noMove="1" noResize="1" noEditPoints="1" noAdjustHandles="1" noChangeArrowheads="1" noChangeShapeType="1" noTextEdit="1"/>
              </p:cNvSpPr>
              <p:nvPr/>
            </p:nvSpPr>
            <p:spPr>
              <a:xfrm>
                <a:off x="722376" y="1033273"/>
                <a:ext cx="10753344" cy="843153"/>
              </a:xfrm>
              <a:prstGeom prst="rect">
                <a:avLst/>
              </a:prstGeom>
              <a:blipFill rotWithShape="1">
                <a:blip r:embed="rId1"/>
                <a:stretch>
                  <a:fillRect l="-4" t="-15" b="-5422"/>
                </a:stretch>
              </a:blipFill>
            </p:spPr>
            <p:txBody>
              <a:bodyPr/>
              <a:lstStyle/>
              <a:p>
                <a:r>
                  <a:rPr lang="zh-CN" altLang="en-US">
                    <a:noFill/>
                  </a:rPr>
                  <a:t> </a:t>
                </a:r>
              </a:p>
            </p:txBody>
          </p:sp>
        </mc:Fallback>
      </mc:AlternateContent>
      <p:sp>
        <p:nvSpPr>
          <p:cNvPr id="3" name="QC_5_AN.17_1#7136771c7.bracket?vop=1&amp;pid=5d9e5cd25&amp;color=0,0,0&amp;vpa=3&amp;vtp=1"/>
          <p:cNvSpPr/>
          <p:nvPr/>
        </p:nvSpPr>
        <p:spPr>
          <a:xfrm>
            <a:off x="2700401" y="1471423"/>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6_2#7136771c7?htil=1&amp;vop=1&amp;pid=5d9e5cd2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56413" y="2012950"/>
            <a:ext cx="2286000"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6_3#7136771c7.choices?htil=1&amp;vop=1&amp;pid=5d9e5cd25&amp;color=0,0,0&amp;vtp=1&amp;bbb=1"/>
              <p:cNvSpPr/>
              <p:nvPr/>
            </p:nvSpPr>
            <p:spPr>
              <a:xfrm>
                <a:off x="722376" y="1938147"/>
                <a:ext cx="83301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A.该实验证实了汤姆孙的“枣糕模型”是正确的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粒子穿过金箔后，其运动方向受到较大的影响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.占原子质量绝大部分的带正电的物质集中在很小的空间范围内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.原子是一个球体，正电荷均匀分布在整个球体内，电子镶嵌在其中</a:t>
                </a:r>
                <a:endParaRPr lang="en-US" altLang="zh-CN" sz="2000" dirty="0"/>
              </a:p>
            </p:txBody>
          </p:sp>
        </mc:Choice>
        <mc:Fallback>
          <p:sp>
            <p:nvSpPr>
              <p:cNvPr id="5" name="QC_5_BD.16_3#7136771c7.choices?htil=1&amp;vop=1&amp;pid=5d9e5cd25&amp;color=0,0,0&amp;vtp=1&amp;bbb=1"/>
              <p:cNvSpPr>
                <a:spLocks noRot="1" noChangeAspect="1" noMove="1" noResize="1" noEditPoints="1" noAdjustHandles="1" noChangeArrowheads="1" noChangeShapeType="1" noTextEdit="1"/>
              </p:cNvSpPr>
              <p:nvPr/>
            </p:nvSpPr>
            <p:spPr>
              <a:xfrm>
                <a:off x="722376" y="1938147"/>
                <a:ext cx="8330184" cy="1796034"/>
              </a:xfrm>
              <a:prstGeom prst="rect">
                <a:avLst/>
              </a:prstGeom>
              <a:blipFill rotWithShape="1">
                <a:blip r:embed="rId3"/>
                <a:stretch>
                  <a:fillRect l="-5"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7136771c7?vop=1&amp;vop=1&amp;pid=5d9e5cd25&amp;color=0,0,0&amp;vtp=1&amp;bt=1&amp;bbb=1&amp;hb=1"/>
              <p:cNvSpPr/>
              <p:nvPr/>
            </p:nvSpPr>
            <p:spPr>
              <a:xfrm>
                <a:off x="722376" y="1033272"/>
                <a:ext cx="10753344" cy="17829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汤姆孙认为原子是一个球体，正电荷弥漫性地均匀分布在整个球体内,电子镶嵌其中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,卢瑟福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粒子散射实验,证明原子中带正电的那部分物质占原子质量的绝大部分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,而且集中在很小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,从而证明汤姆孙的“枣糕模型”是错误的,故A、D错误，C正确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粒子散射实验中,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粒子穿过金箔后,其运动方向没有受到较大的影响,故B错误.</a:t>
                </a:r>
                <a:endParaRPr lang="en-US" altLang="zh-CN" sz="2200" dirty="0"/>
              </a:p>
            </p:txBody>
          </p:sp>
        </mc:Choice>
        <mc:Fallback>
          <p:sp>
            <p:nvSpPr>
              <p:cNvPr id="2" name="QC_5_AS.18_1#7136771c7?vop=1&amp;vop=1&amp;pid=5d9e5cd25&amp;color=0,0,0&amp;vtp=1&amp;bt=1&amp;bbb=1&amp;hb=1"/>
              <p:cNvSpPr>
                <a:spLocks noRot="1" noChangeAspect="1" noMove="1" noResize="1" noEditPoints="1" noAdjustHandles="1" noChangeArrowheads="1" noChangeShapeType="1" noTextEdit="1"/>
              </p:cNvSpPr>
              <p:nvPr/>
            </p:nvSpPr>
            <p:spPr>
              <a:xfrm>
                <a:off x="722376" y="1033272"/>
                <a:ext cx="10753344" cy="1782953"/>
              </a:xfrm>
              <a:prstGeom prst="rect">
                <a:avLst/>
              </a:prstGeom>
              <a:blipFill rotWithShape="1">
                <a:blip r:embed="rId1"/>
                <a:stretch>
                  <a:fillRect l="-4" t="-7" r="-1925"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fbd6d9fb3?vop=1&amp;pid=5d9e5cd25&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[重庆南开中学2024高二下期中]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粒子散射实验的装置如图所示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fbd6d9fb3?vop=1&amp;pid=5d9e5cd25&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C_5_AN.20_1#fbd6d9fb3.bracket?vop=1&amp;pid=5d9e5cd25&amp;color=0,0,0&amp;vpa=4&amp;vtp=1&amp;bbb=1"/>
          <p:cNvSpPr/>
          <p:nvPr/>
        </p:nvSpPr>
        <p:spPr>
          <a:xfrm>
            <a:off x="909701" y="1407415"/>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19_2#fbd6d9fb3?htil=2&amp;vop=1&amp;pid=5d9e5cd2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43358" y="1949450"/>
            <a:ext cx="2697480"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9_3#fbd6d9fb3.choices?htil=2&amp;vop=1&amp;pid=5d9e5cd25&amp;color=0,0,0&amp;vtp=1&amp;bbb=1"/>
              <p:cNvSpPr/>
              <p:nvPr/>
            </p:nvSpPr>
            <p:spPr>
              <a:xfrm>
                <a:off x="722376" y="1822450"/>
                <a:ext cx="79187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A.荧光屏在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位置的亮斑比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.该实验说明原子的正电荷和绝大部分质量集中在一个很小的核上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.荧光屏在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位置的亮斑比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.该实验说明原子质量分布均匀</a:t>
                </a:r>
                <a:endParaRPr lang="en-US" altLang="zh-CN" sz="2000" dirty="0"/>
              </a:p>
            </p:txBody>
          </p:sp>
        </mc:Choice>
        <mc:Fallback>
          <p:sp>
            <p:nvSpPr>
              <p:cNvPr id="5" name="QC_5_BD.19_3#fbd6d9fb3.choices?htil=2&amp;vop=1&amp;pid=5d9e5cd25&amp;color=0,0,0&amp;vtp=1&amp;bbb=1"/>
              <p:cNvSpPr>
                <a:spLocks noRot="1" noChangeAspect="1" noMove="1" noResize="1" noEditPoints="1" noAdjustHandles="1" noChangeArrowheads="1" noChangeShapeType="1" noTextEdit="1"/>
              </p:cNvSpPr>
              <p:nvPr/>
            </p:nvSpPr>
            <p:spPr>
              <a:xfrm>
                <a:off x="722376" y="1822450"/>
                <a:ext cx="7918704" cy="1796034"/>
              </a:xfrm>
              <a:prstGeom prst="rect">
                <a:avLst/>
              </a:prstGeom>
              <a:blipFill rotWithShape="1">
                <a:blip r:embed="rId3"/>
                <a:stretch>
                  <a:fillRect l="-5"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fbd6d9fb3?vop=1&amp;vop=1&amp;pid=5d9e5cd25&amp;color=0,0,0&amp;vtp=1&amp;bt=1&amp;bbb=1&amp;hb=1"/>
              <p:cNvSpPr/>
              <p:nvPr/>
            </p:nvSpPr>
            <p:spPr>
              <a:xfrm>
                <a:off x="722376" y="1033272"/>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粒子散射实验现象,绝大多数粒子通过金箔后方向不变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,少数粒子方向发生了大角度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,极少数偏转超过</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,甚至有的被反向弹回,可知荧光屏在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位置的亮斑比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位置少,荧光屏在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位置的亮斑比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位置少,选项A错误,C正确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；该实验说明原子的正电荷和绝大部分质量集中在一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个很小的核上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,而不是质量分布均匀,选项B正确,D错误.</a:t>
                </a:r>
                <a:endParaRPr lang="en-US" altLang="zh-CN" sz="2200" dirty="0"/>
              </a:p>
            </p:txBody>
          </p:sp>
        </mc:Choice>
        <mc:Fallback>
          <p:sp>
            <p:nvSpPr>
              <p:cNvPr id="2" name="QC_5_AS.21_1#fbd6d9fb3?vop=1&amp;vop=1&amp;pid=5d9e5cd25&amp;color=0,0,0&amp;vtp=1&amp;bt=1&amp;bbb=1&amp;hb=1"/>
              <p:cNvSpPr>
                <a:spLocks noRot="1" noChangeAspect="1" noMove="1" noResize="1" noEditPoints="1" noAdjustHandles="1" noChangeArrowheads="1" noChangeShapeType="1" noTextEdit="1"/>
              </p:cNvSpPr>
              <p:nvPr/>
            </p:nvSpPr>
            <p:spPr>
              <a:xfrm>
                <a:off x="722376" y="1033272"/>
                <a:ext cx="10753344" cy="1796034"/>
              </a:xfrm>
              <a:prstGeom prst="rect">
                <a:avLst/>
              </a:prstGeom>
              <a:blipFill rotWithShape="1">
                <a:blip r:embed="rId1"/>
                <a:stretch>
                  <a:fillRect l="-4" t="-7" r="-97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2_1#3b254302e?vop=1&amp;pid=1dd4d1ea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粒子散射实验，卢瑟福提出了原子的核式结构模型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子中带正电部分的体积很小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，但几乎占有全部质量，电子在正电体的外面运动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2_1#3b254302e?vop=1&amp;pid=1dd4d1ea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68" b="-3491"/>
                </a:stretch>
              </a:blipFill>
            </p:spPr>
            <p:txBody>
              <a:bodyPr/>
              <a:lstStyle/>
              <a:p>
                <a:r>
                  <a:rPr lang="zh-CN" altLang="en-US">
                    <a:noFill/>
                  </a:rPr>
                  <a:t> </a:t>
                </a:r>
              </a:p>
            </p:txBody>
          </p:sp>
        </mc:Fallback>
      </mc:AlternateContent>
      <p:sp>
        <p:nvSpPr>
          <p:cNvPr id="3" name="QC_5_AN.23_1#3b254302e.bracket?vop=1&amp;pid=1dd4d1ea5&amp;color=0,0,0&amp;vpa=5&amp;vtp=1"/>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22_2#3b254302e.choices?vop=1&amp;pid=1dd4d1ea5&amp;color=0,0,0&amp;vtp=1&amp;bbb=1"/>
              <p:cNvSpPr/>
              <p:nvPr/>
            </p:nvSpPr>
            <p:spPr>
              <a:xfrm>
                <a:off x="722376" y="2281877"/>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A.实验时，应将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粒子放射源、金箔及荧光屏置于真空中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粒子速度大小和方向的影响不可忽略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粒子运动方向几乎不变，是由于原子是电中性的</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粒子距离正电体很近时，发生大角度偏转是由于受到撞击而反弹</a:t>
                </a:r>
                <a:endParaRPr lang="en-US" altLang="zh-CN" sz="2000" dirty="0"/>
              </a:p>
            </p:txBody>
          </p:sp>
        </mc:Choice>
        <mc:Fallback>
          <p:sp>
            <p:nvSpPr>
              <p:cNvPr id="4" name="QC_5_BD.22_2#3b254302e.choices?vop=1&amp;pid=1dd4d1ea5&amp;color=0,0,0&amp;vtp=1&amp;bbb=1"/>
              <p:cNvSpPr>
                <a:spLocks noRot="1" noChangeAspect="1" noMove="1" noResize="1" noEditPoints="1" noAdjustHandles="1" noChangeArrowheads="1" noChangeShapeType="1" noTextEdit="1"/>
              </p:cNvSpPr>
              <p:nvPr/>
            </p:nvSpPr>
            <p:spPr>
              <a:xfrm>
                <a:off x="722376" y="2281877"/>
                <a:ext cx="10753344" cy="1782953"/>
              </a:xfrm>
              <a:prstGeom prst="rect">
                <a:avLst/>
              </a:prstGeom>
              <a:blipFill rotWithShape="1">
                <a:blip r:embed="rId2"/>
                <a:stretch>
                  <a:fillRect l="-4" t="-18"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3b254302e?vop=1&amp;vop=1&amp;pid=1dd4d1ea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粒子穿透能力弱,若在空气中会被吸收,无法到达荧光屏,因此实验需在真空中进行,故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粒子质量约为电子质量的7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300倍,碰撞时电子对其速度影响可忽略,故B错误；绝大多数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粒子未偏转是因为正电体很小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粒子进入原子区域后，大部分离正电体很远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，受到的库仑斥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力很小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，而非由于原子是电中性的,故C错误；大角度偏转由正电体对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粒子的库仑斥力引起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由于受到撞击而反弹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a:t>
                </a:r>
                <a:endParaRPr lang="en-US" altLang="zh-CN" sz="2200" dirty="0"/>
              </a:p>
            </p:txBody>
          </p:sp>
        </mc:Choice>
        <mc:Fallback>
          <p:sp>
            <p:nvSpPr>
              <p:cNvPr id="2" name="QC_5_AS.24_1#3b254302e?vop=1&amp;vop=1&amp;pid=1dd4d1ea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2173"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644f478fd?vop=1&amp;pid=1dd4d1ea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[广东广州实验外语学校2024高二下期中]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卢瑟福的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粒子散射实验装置如图所示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，开有小孔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的铅盒里面包裹着少量的放射性元素钋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.铅能够很好地吸收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粒子使得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粒子只能从小孔射出，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形成一束很细的射线射到金箔上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，最后打在荧光屏上产生闪烁的光点.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5_1#644f478fd?vop=1&amp;pid=1dd4d1ea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26_1#644f478fd.bracket?vop=1&amp;pid=1dd4d1ea5&amp;color=0,0,0&amp;vpa=6&amp;vtp=1"/>
          <p:cNvSpPr/>
          <p:nvPr/>
        </p:nvSpPr>
        <p:spPr>
          <a:xfrm>
            <a:off x="10623614"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5_2#644f478fd?vop=1&amp;pid=1dd4d1ea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2408878"/>
            <a:ext cx="2962656"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644f478fd.choices?vop=1&amp;pid=1dd4d1ea5&amp;color=0,0,0&amp;vtp=1&amp;bbb=1"/>
              <p:cNvSpPr/>
              <p:nvPr/>
            </p:nvSpPr>
            <p:spPr>
              <a:xfrm>
                <a:off x="722376" y="43773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粒子碰撞到了电子会反向弹回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粒子发生了大角度偏转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.该实验为汤姆孙的“枣糕模型”奠定了基础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.该实验说明原子具有核式结构，正电荷集中在原子核上</a:t>
                </a:r>
                <a:endParaRPr lang="en-US" altLang="zh-CN" sz="2000" dirty="0"/>
              </a:p>
            </p:txBody>
          </p:sp>
        </mc:Choice>
        <mc:Fallback>
          <p:sp>
            <p:nvSpPr>
              <p:cNvPr id="5" name="QC_5_BD.25_3#644f478fd.choices?vop=1&amp;pid=1dd4d1ea5&amp;color=0,0,0&amp;vtp=1&amp;bbb=1"/>
              <p:cNvSpPr>
                <a:spLocks noRot="1" noChangeAspect="1" noMove="1" noResize="1" noEditPoints="1" noAdjustHandles="1" noChangeArrowheads="1" noChangeShapeType="1" noTextEdit="1"/>
              </p:cNvSpPr>
              <p:nvPr/>
            </p:nvSpPr>
            <p:spPr>
              <a:xfrm>
                <a:off x="722376" y="4377378"/>
                <a:ext cx="10753344" cy="1796034"/>
              </a:xfrm>
              <a:prstGeom prst="rect">
                <a:avLst/>
              </a:prstGeom>
              <a:blipFill rotWithShape="1">
                <a:blip r:embed="rId3"/>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644f478fd?vop=1&amp;vop=1&amp;pid=1dd4d1ea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电子质量很小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粒子与电子碰撞,运动方向几乎不改变,选项A错误；绝大多数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方向不发生改变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,少数发生了大角度偏转,选项B错误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；该实验为卢瑟福的原子的核式结构理论奠定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,从而否定了汤姆孙的“枣糕模型”,选项C错误；该实验说明原子具有核式结构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,正电荷集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中在原子核上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,选项D正确.</a:t>
                </a:r>
                <a:endParaRPr lang="en-US" altLang="zh-CN" sz="2200" dirty="0"/>
              </a:p>
            </p:txBody>
          </p:sp>
        </mc:Choice>
        <mc:Fallback>
          <p:sp>
            <p:nvSpPr>
              <p:cNvPr id="2" name="QC_5_AS.27_1#644f478fd?vop=1&amp;vop=1&amp;pid=1dd4d1ea5&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65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c6b6fbc8.fixed?pid=c324d9a1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c6b6fbc8.fixed?pid=c324d9a1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原子的核式结构模型</a:t>
            </a:r>
            <a:endParaRPr lang="en-US" altLang="zh-CN" sz="4400" dirty="0"/>
          </a:p>
        </p:txBody>
      </p:sp>
      <p:pic>
        <p:nvPicPr>
          <p:cNvPr id="4" name="C_3#ac6b6fbc8.fixed?pid=c324d9a1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c6b6fbc8.fixed?pid=c324d9a1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8_1#c0e52e0b5?vop=1&amp;pid=0b0f1c9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[广西南宁2025高二下期末]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卢瑟福根据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粒子散射实验，提出了原子的核式结构模型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线表示原子核所形成的电场的等势线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，实线表示一个</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粒子的运动轨迹.在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8_1#c0e52e0b5?vop=1&amp;pid=0b0f1c94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29_1#c0e52e0b5.bracket?vop=1&amp;pid=0b0f1c945&amp;color=0,0,0&amp;vpa=7&amp;vtp=1"/>
          <p:cNvSpPr/>
          <p:nvPr/>
        </p:nvSpPr>
        <p:spPr>
          <a:xfrm>
            <a:off x="5402390"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8_2#c0e52e0b5?vop=1&amp;pid=0b0f1c9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94960" y="2408877"/>
            <a:ext cx="1399032"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8_3#c0e52e0b5.choices?vop=1&amp;pid=0b0f1c945&amp;color=0,0,0&amp;vtp=1&amp;bbb=1"/>
          <p:cNvSpPr/>
          <p:nvPr/>
        </p:nvSpPr>
        <p:spPr>
          <a:xfrm>
            <a:off x="722376" y="38439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.动能先增大后减小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.电势能先减小后增大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.静电力先做负功后做正功，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总功等于0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.加速度先变小后变大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c0e52e0b5?vop=1&amp;vop=1&amp;pid=0b0f1c945&amp;color=0,0,0&amp;vtp=1&amp;bt=1&amp;bbb=1&amp;hb=1"/>
              <p:cNvSpPr/>
              <p:nvPr/>
            </p:nvSpPr>
            <p:spPr>
              <a:xfrm>
                <a:off x="722376" y="972000"/>
                <a:ext cx="10753344" cy="27656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根据卢瑟福提出的原子的核式结构模型可知,原子核集中了原子的全部正电荷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,即原子核外的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电场分布与正点电荷的电场类似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.做曲线运动的物体合力方向指向运动轨迹的凹侧,根据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的运动轨迹,可知静电力做负功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粒子的动能减小,电势能增大，从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,静电力做正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粒子的动能增大,电势能减小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在同一条等势线上,则静电力做的总功等于0,故A、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,C正确；离原子核越近的位置场强越大,则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三点的电场强度大小的关系</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场强越大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粒子所受电场力越大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粒子加速度越大,故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粒子的加速度先变大后变小,故D错误.</a:t>
                </a:r>
                <a:endParaRPr lang="en-US" altLang="zh-CN" sz="2200" dirty="0"/>
              </a:p>
            </p:txBody>
          </p:sp>
        </mc:Choice>
        <mc:Fallback>
          <p:sp>
            <p:nvSpPr>
              <p:cNvPr id="2" name="QC_5_AS.30_1#c0e52e0b5?vop=1&amp;vop=1&amp;pid=0b0f1c945&amp;color=0,0,0&amp;vtp=1&amp;bt=1&amp;bbb=1&amp;hb=1"/>
              <p:cNvSpPr>
                <a:spLocks noRot="1" noChangeAspect="1" noMove="1" noResize="1" noEditPoints="1" noAdjustHandles="1" noChangeArrowheads="1" noChangeShapeType="1" noTextEdit="1"/>
              </p:cNvSpPr>
              <p:nvPr/>
            </p:nvSpPr>
            <p:spPr>
              <a:xfrm>
                <a:off x="722376" y="972000"/>
                <a:ext cx="10753344" cy="2765679"/>
              </a:xfrm>
              <a:prstGeom prst="rect">
                <a:avLst/>
              </a:prstGeom>
              <a:blipFill rotWithShape="1">
                <a:blip r:embed="rId1"/>
                <a:stretch>
                  <a:fillRect l="-4" t="-16" r="-2273" b="-19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1_1#c0e52e0b5?vop=1&amp;vop=1&amp;pid=0b0f1c945&amp;color=0,0,0&amp;vtp=1&amp;bt=1&amp;bbb=1&amp;hb=1"/>
              <p:cNvSpPr/>
              <p:nvPr/>
            </p:nvSpPr>
            <p:spPr>
              <a:xfrm>
                <a:off x="722376" y="969264"/>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解决有关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粒子散射问题的四点提醒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1）核外电子不会使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粒子的速度发生明显改变.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2）汤姆孙模型不能解释</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粒子的大角度散射.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3）少数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粒子发生了大角度偏转,甚至反弹回来,表明这些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粒子在原子中的某个地方受到了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、电荷量均比它本身大得多的物质的作用.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4）绝大多数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粒子在穿过“厚厚”的金原子层时运动方向没有明显变化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,说明原子中绝大部分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.占原子质量绝大部分的带正电的物质都集中在体积很小的核上.</a:t>
                </a:r>
                <a:endParaRPr lang="en-US" altLang="zh-CN" sz="2000" dirty="0"/>
              </a:p>
            </p:txBody>
          </p:sp>
        </mc:Choice>
        <mc:Fallback>
          <p:sp>
            <p:nvSpPr>
              <p:cNvPr id="2" name="QC_5_EX.31_1#c0e52e0b5?vop=1&amp;vop=1&amp;pid=0b0f1c945&amp;color=0,0,0&amp;vtp=1&amp;bt=1&amp;bbb=1&amp;hb=1"/>
              <p:cNvSpPr>
                <a:spLocks noRot="1" noChangeAspect="1" noMove="1" noResize="1" noEditPoints="1" noAdjustHandles="1" noChangeArrowheads="1" noChangeShapeType="1" noTextEdit="1"/>
              </p:cNvSpPr>
              <p:nvPr/>
            </p:nvSpPr>
            <p:spPr>
              <a:xfrm>
                <a:off x="722376" y="969264"/>
                <a:ext cx="10753344" cy="3662934"/>
              </a:xfrm>
              <a:prstGeom prst="rect">
                <a:avLst/>
              </a:prstGeom>
              <a:blipFill rotWithShape="1">
                <a:blip r:embed="rId1"/>
                <a:stretch>
                  <a:fillRect l="-4" t="-7" r="-230" b="-12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2_1#458cf4b27?vop=1&amp;pid=0b0f1c94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9.如图所示，高速运动的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粒子被位于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点的重原子核散射，实线表示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粒子运动的轨迹，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为轨迹上的三点，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点离核最近，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点离核更远，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2_1#458cf4b27?vop=1&amp;pid=0b0f1c94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33_1#458cf4b27.bracket?vop=1&amp;pid=0b0f1c945&amp;color=0,0,0&amp;vpa=8&amp;vtp=1"/>
          <p:cNvSpPr/>
          <p:nvPr/>
        </p:nvSpPr>
        <p:spPr>
          <a:xfrm>
            <a:off x="7982204"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2_2#458cf4b27?htil=3&amp;vop=1&amp;pid=0b0f1c9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85192" y="1951677"/>
            <a:ext cx="1938528"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2_3#458cf4b27.choices?htil=3&amp;vop=1&amp;pid=0b0f1c945&amp;color=0,0,0&amp;vtp=1&amp;bbb=1"/>
              <p:cNvSpPr/>
              <p:nvPr/>
            </p:nvSpPr>
            <p:spPr>
              <a:xfrm>
                <a:off x="722376" y="1824677"/>
                <a:ext cx="8686800"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点的速率比在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.在重核产生的电场中，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点的电势比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点的电势能最大</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点，电场力对它做的总功为负功</a:t>
                </a:r>
                <a:endParaRPr lang="en-US" altLang="zh-CN" sz="2000" dirty="0"/>
              </a:p>
            </p:txBody>
          </p:sp>
        </mc:Choice>
        <mc:Fallback>
          <p:sp>
            <p:nvSpPr>
              <p:cNvPr id="5" name="QC_5_BD.32_3#458cf4b27.choices?htil=3&amp;vop=1&amp;pid=0b0f1c945&amp;color=0,0,0&amp;vtp=1&amp;bbb=1"/>
              <p:cNvSpPr>
                <a:spLocks noRot="1" noChangeAspect="1" noMove="1" noResize="1" noEditPoints="1" noAdjustHandles="1" noChangeArrowheads="1" noChangeShapeType="1" noTextEdit="1"/>
              </p:cNvSpPr>
              <p:nvPr/>
            </p:nvSpPr>
            <p:spPr>
              <a:xfrm>
                <a:off x="722376" y="1824677"/>
                <a:ext cx="8686800" cy="1782953"/>
              </a:xfrm>
              <a:prstGeom prst="rect">
                <a:avLst/>
              </a:prstGeom>
              <a:blipFill rotWithShape="1">
                <a:blip r:embed="rId3"/>
                <a:stretch>
                  <a:fillRect l="-4" t="-18" r="4"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4_1#458cf4b27?vop=1&amp;vop=1&amp;pid=0b0f1c945&amp;color=0,0,0&amp;vtp=1&amp;bt=1&amp;bbb=1&amp;hb=1"/>
              <p:cNvSpPr/>
              <p:nvPr/>
            </p:nvSpPr>
            <p:spPr>
              <a:xfrm>
                <a:off x="722376" y="972000"/>
                <a:ext cx="10753344" cy="23802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重原子核带正电,根据正点电荷的电势分布可知,在离原子核越远的位置,其电势越低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重核周围产生的电场中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点的电势比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点的低,B错误；三点中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点最近，电势最高,所以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点电势能最大,C正确；若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点运动到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点,有</a:t>
                </a:r>
                <a14:m>
                  <m:oMath xmlns:m="http://schemas.openxmlformats.org/officeDocument/2006/math">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𝑀𝑄</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𝑀𝑄</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𝑞</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𝜑</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sub>
                    </m:s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𝜑</m:t>
                        </m:r>
                      </m:e>
                      <m:sub>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sub>
                    </m:sSub>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点的电势比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点的低,即</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𝑀𝑄</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,则电场力对它做的总功为正功,所以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粒子的动能增大,则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点的速率比在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点的小,A、D错误.</a:t>
                </a:r>
                <a:endParaRPr lang="en-US" altLang="zh-CN" sz="2200" dirty="0"/>
              </a:p>
            </p:txBody>
          </p:sp>
        </mc:Choice>
        <mc:Fallback>
          <p:sp>
            <p:nvSpPr>
              <p:cNvPr id="2" name="QC_5_AS.34_1#458cf4b27?vop=1&amp;vop=1&amp;pid=0b0f1c945&amp;color=0,0,0&amp;vtp=1&amp;bt=1&amp;bbb=1&amp;hb=1"/>
              <p:cNvSpPr>
                <a:spLocks noRot="1" noChangeAspect="1" noMove="1" noResize="1" noEditPoints="1" noAdjustHandles="1" noChangeArrowheads="1" noChangeShapeType="1" noTextEdit="1"/>
              </p:cNvSpPr>
              <p:nvPr/>
            </p:nvSpPr>
            <p:spPr>
              <a:xfrm>
                <a:off x="722376" y="972000"/>
                <a:ext cx="10753344" cy="2380234"/>
              </a:xfrm>
              <a:prstGeom prst="rect">
                <a:avLst/>
              </a:prstGeom>
              <a:blipFill rotWithShape="1">
                <a:blip r:embed="rId1"/>
                <a:stretch>
                  <a:fillRect l="-4" t="-19" r="-195" b="-18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5_1#4cdef5059?vop=1&amp;pid=5edcc3dcc&amp;color=0,0,0&amp;vtp=1&amp;bt=1&amp;bbb=1&amp;hb=1"/>
              <p:cNvSpPr/>
              <p:nvPr/>
            </p:nvSpPr>
            <p:spPr>
              <a:xfrm>
                <a:off x="722376" y="103327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[湖北荆州中学2025高二下月考]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在卢瑟福的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粒子散射实验中，某一</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粒子经过某一原子核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附近时的轨迹如图中实线所示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为轨迹上的点，虚线是过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两点并与轨迹相切的直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，两虚线将平面分为四个区域，不考虑其他原子核对该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，那么该原子核可能位于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5_1#4cdef5059?vop=1&amp;pid=5edcc3dcc&amp;color=0,0,0&amp;vtp=1&amp;bt=1&amp;bbb=1&amp;hb=1"/>
              <p:cNvSpPr>
                <a:spLocks noRot="1" noChangeAspect="1" noMove="1" noResize="1" noEditPoints="1" noAdjustHandles="1" noChangeArrowheads="1" noChangeShapeType="1" noTextEdit="1"/>
              </p:cNvSpPr>
              <p:nvPr/>
            </p:nvSpPr>
            <p:spPr>
              <a:xfrm>
                <a:off x="722376" y="1033273"/>
                <a:ext cx="10753344" cy="1757553"/>
              </a:xfrm>
              <a:prstGeom prst="rect">
                <a:avLst/>
              </a:prstGeom>
              <a:blipFill rotWithShape="1">
                <a:blip r:embed="rId1"/>
                <a:stretch>
                  <a:fillRect l="-4" t="-7" r="-673" b="-2601"/>
                </a:stretch>
              </a:blipFill>
            </p:spPr>
            <p:txBody>
              <a:bodyPr/>
              <a:lstStyle/>
              <a:p>
                <a:r>
                  <a:rPr lang="zh-CN" altLang="en-US">
                    <a:noFill/>
                  </a:rPr>
                  <a:t> </a:t>
                </a:r>
              </a:p>
            </p:txBody>
          </p:sp>
        </mc:Fallback>
      </mc:AlternateContent>
      <p:sp>
        <p:nvSpPr>
          <p:cNvPr id="3" name="QC_6_AN.36_1#4cdef5059.bracket?vop=1&amp;pid=5edcc3dcc&amp;color=0,0,0&amp;vpa=9&amp;vtp=1"/>
          <p:cNvSpPr/>
          <p:nvPr/>
        </p:nvSpPr>
        <p:spPr>
          <a:xfrm>
            <a:off x="922401" y="2385823"/>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35_2#4cdef5059?vop=1&amp;pid=5edcc3dc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285232" y="2927350"/>
            <a:ext cx="1618488"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5_3#4cdef5059.choices?vop=1&amp;pid=5edcc3dcc&amp;color=0,0,0&amp;vtp=1&amp;bbb=1"/>
          <p:cNvSpPr/>
          <p:nvPr/>
        </p:nvSpPr>
        <p:spPr>
          <a:xfrm>
            <a:off x="722376" y="417195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①区域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②区域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③区域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.④区域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4cdef5059?vop=1&amp;vop=1&amp;pid=5edcc3dcc&amp;color=0,0,0&amp;vtp=1&amp;bt=1&amp;bbb=1&amp;hb=1"/>
              <p:cNvSpPr/>
              <p:nvPr/>
            </p:nvSpPr>
            <p:spPr>
              <a:xfrm>
                <a:off x="722376" y="103327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卢瑟福通过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粒子散射实验提出了原子的核式结构模型,正电荷全都集中在原子核内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子带正电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,根据同种电荷相互排斥,结合</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粒子做曲线运动,合外力的方向应指向运动轨迹的凹侧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①区域符合题意,故A正确.</a:t>
                </a:r>
                <a:endParaRPr lang="en-US" altLang="zh-CN" sz="2200" dirty="0"/>
              </a:p>
            </p:txBody>
          </p:sp>
        </mc:Choice>
        <mc:Fallback>
          <p:sp>
            <p:nvSpPr>
              <p:cNvPr id="2" name="QC_6_AS.37_1#4cdef5059?vop=1&amp;vop=1&amp;pid=5edcc3dcc&amp;color=0,0,0&amp;vtp=1&amp;bt=1&amp;bbb=1&amp;hb=1"/>
              <p:cNvSpPr>
                <a:spLocks noRot="1" noChangeAspect="1" noMove="1" noResize="1" noEditPoints="1" noAdjustHandles="1" noChangeArrowheads="1" noChangeShapeType="1" noTextEdit="1"/>
              </p:cNvSpPr>
              <p:nvPr/>
            </p:nvSpPr>
            <p:spPr>
              <a:xfrm>
                <a:off x="722376" y="1033272"/>
                <a:ext cx="10753344" cy="1326134"/>
              </a:xfrm>
              <a:prstGeom prst="rect">
                <a:avLst/>
              </a:prstGeom>
              <a:blipFill rotWithShape="1">
                <a:blip r:embed="rId1"/>
                <a:stretch>
                  <a:fillRect l="-4" t="-10" r="-543"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8_1#4cdef5059?vop=1&amp;vop=1&amp;pid=5edcc3dcc&amp;color=0,0,0&amp;vtp=1&amp;bt=1&amp;bb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本题可能会由于对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粒子散射实验现象只凭表象识记,不理解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粒子散射的真正原因而出错.</a:t>
                </a:r>
                <a:endParaRPr lang="en-US" altLang="zh-CN" sz="2000" dirty="0"/>
              </a:p>
            </p:txBody>
          </p:sp>
        </mc:Choice>
        <mc:Fallback>
          <p:sp>
            <p:nvSpPr>
              <p:cNvPr id="2" name="QC_6_EX.38_1#4cdef5059?vop=1&amp;vop=1&amp;pid=5edcc3dcc&amp;color=0,0,0&amp;vtp=1&amp;bt=1&amp;bb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cbe352e4?vop=1&amp;pid=5c08877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1897年英国物理学家汤姆孙发现了电子，汤姆孙也被称为“电子之父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cbe352e4.bracket?vop=1&amp;pid=5c088779d&amp;color=0,0,0&amp;vpa=1&amp;vtp=1&amp;bbb=1"/>
          <p:cNvSpPr/>
          <p:nvPr/>
        </p:nvSpPr>
        <p:spPr>
          <a:xfrm>
            <a:off x="2979801" y="14101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5_BD.1_2#8cbe352e4.choices?vop=1&amp;pid=5c088779d&amp;color=0,0,0&amp;vtp=1&amp;bbb=1&amp;hb=1"/>
          <p:cNvSpPr/>
          <p:nvPr/>
        </p:nvSpPr>
        <p:spPr>
          <a:xfrm>
            <a:off x="722376" y="1876874"/>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A.汤姆孙通过对阴极射线在电场和磁场中的运动得出了阴极射线是带负电的粒子流的结论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出了阴极射线的比荷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.汤姆孙通过对光电效应的研究，发现了电子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.电子质量是质子质量的1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836倍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.汤姆孙通过对不同材料做成的阴极发出的射线及光电效应等现象的研究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，推断出电子是原子的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，是比原子更基本的物质单元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cbe352e4?vop=1&amp;vop=1&amp;pid=5c088779d&amp;color=0,0,0&amp;vtp=1&amp;bt=1&amp;bbb=1&amp;hb=1"/>
              <p:cNvSpPr/>
              <p:nvPr/>
            </p:nvSpPr>
            <p:spPr>
              <a:xfrm>
                <a:off x="722376" y="972000"/>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汤姆孙根据阴极射线在电场和磁场中的偏转情况判断出阴极射线本质上是带负电的粒子流,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并求出了比荷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,从而发现了电子,故A正确,B错误；电子质量是质子质量的</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；汤姆孙发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现用不同材料的阴极做实验研究阴极射线时均发出同一种粒子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,这就说明电子是比原子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更基本的物质单元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,而对光电效应等现象的研究更加验证了这一点,故D正确.</a:t>
                </a:r>
                <a:endParaRPr lang="en-US" altLang="zh-CN" sz="2200" dirty="0"/>
              </a:p>
            </p:txBody>
          </p:sp>
        </mc:Choice>
        <mc:Fallback>
          <p:sp>
            <p:nvSpPr>
              <p:cNvPr id="2" name="QC_5_AS.3_1#8cbe352e4?vop=1&amp;vop=1&amp;pid=5c088779d&amp;color=0,0,0&amp;vtp=1&amp;bt=1&amp;bbb=1&amp;hb=1"/>
              <p:cNvSpPr>
                <a:spLocks noRot="1" noChangeAspect="1" noMove="1" noResize="1" noEditPoints="1" noAdjustHandles="1" noChangeArrowheads="1" noChangeShapeType="1" noTextEdit="1"/>
              </p:cNvSpPr>
              <p:nvPr/>
            </p:nvSpPr>
            <p:spPr>
              <a:xfrm>
                <a:off x="722376" y="972000"/>
                <a:ext cx="10753344" cy="1808734"/>
              </a:xfrm>
              <a:prstGeom prst="rect">
                <a:avLst/>
              </a:prstGeom>
              <a:blipFill rotWithShape="1">
                <a:blip r:embed="rId1"/>
                <a:stretch>
                  <a:fillRect l="-4" t="-25" r="-1783" b="-24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ce651a083?vop=1&amp;pid=89d67eb4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[安徽池州2024高二下期中]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阴极射线管中电子束由阴极沿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轴正方向射出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，在荧光屏上出现一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条亮线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（如图），要使该亮线向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可加上(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ce651a083?vop=1&amp;pid=89d67eb4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1" b="-5384"/>
                </a:stretch>
              </a:blipFill>
            </p:spPr>
            <p:txBody>
              <a:bodyPr/>
              <a:lstStyle/>
              <a:p>
                <a:r>
                  <a:rPr lang="zh-CN" altLang="en-US">
                    <a:noFill/>
                  </a:rPr>
                  <a:t> </a:t>
                </a:r>
              </a:p>
            </p:txBody>
          </p:sp>
        </mc:Fallback>
      </mc:AlternateContent>
      <p:sp>
        <p:nvSpPr>
          <p:cNvPr id="3" name="QC_5_AN.5_1#ce651a083.bracket?vop=1&amp;pid=89d67eb40&amp;color=0,0,0&amp;vpa=2&amp;vtp=1"/>
          <p:cNvSpPr/>
          <p:nvPr/>
        </p:nvSpPr>
        <p:spPr>
          <a:xfrm>
            <a:off x="7144957"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ce651a083?vop=1&amp;pid=89d67eb4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50208" y="1951677"/>
            <a:ext cx="4297680"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ce651a083.choices?vop=1&amp;pid=89d67eb40&amp;color=0,0,0&amp;vtp=1&amp;bbb=1"/>
              <p:cNvSpPr/>
              <p:nvPr/>
            </p:nvSpPr>
            <p:spPr>
              <a:xfrm>
                <a:off x="722376" y="3374077"/>
                <a:ext cx="10753344" cy="405003"/>
              </a:xfrm>
              <a:prstGeom prst="rect">
                <a:avLst/>
              </a:prstGeom>
              <a:noFill/>
            </p:spPr>
            <p:txBody>
              <a:bodyPr wrap="none" lIns="0" tIns="0" rIns="0" bIns="0" rtlCol="0" anchor="t"/>
              <a:lstStyle/>
              <a:p>
                <a:pPr latinLnBrk="1">
                  <a:lnSpc>
                    <a:spcPts val="3600"/>
                  </a:lnSpc>
                  <a:tabLst>
                    <a:tab pos="2741930" algn="l"/>
                    <a:tab pos="5471160" algn="l"/>
                    <a:tab pos="82003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轴正方向的磁场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轴负方向的磁场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轴负方向的电场</a:t>
                </a:r>
                <a:endParaRPr lang="en-US" altLang="zh-CN" sz="2000" dirty="0"/>
              </a:p>
            </p:txBody>
          </p:sp>
        </mc:Choice>
        <mc:Fallback>
          <p:sp>
            <p:nvSpPr>
              <p:cNvPr id="5" name="QC_5_BD.4_3#ce651a083.choices?vop=1&amp;pid=89d67eb40&amp;color=0,0,0&amp;vtp=1&amp;bbb=1"/>
              <p:cNvSpPr>
                <a:spLocks noRot="1" noChangeAspect="1" noMove="1" noResize="1" noEditPoints="1" noAdjustHandles="1" noChangeArrowheads="1" noChangeShapeType="1" noTextEdit="1"/>
              </p:cNvSpPr>
              <p:nvPr/>
            </p:nvSpPr>
            <p:spPr>
              <a:xfrm>
                <a:off x="722376" y="3374077"/>
                <a:ext cx="10753344" cy="405003"/>
              </a:xfrm>
              <a:prstGeom prst="rect">
                <a:avLst/>
              </a:prstGeom>
              <a:blipFill rotWithShape="1">
                <a:blip r:embed="rId3"/>
                <a:stretch>
                  <a:fillRect l="-4" t="-80" b="-128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e651a083?vop=1&amp;vop=1&amp;pid=89d67eb4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若加一沿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轴正方向的磁场,根据左手定则,电子所受洛伦兹力方向沿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轴正方向偏移,故A错误；若加一沿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轴负方向的磁场,根据左手定则,电子所受洛伦兹力方向沿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轴正方向偏移,故B正确；若加一沿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轴正方向的电场,电子受沿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轴负方向偏移,故C错误；若加一沿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轴负方向的电场,电子受沿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,则亮线不会向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轴正方向偏移,故D错误.</a:t>
                </a:r>
                <a:endParaRPr lang="en-US" altLang="zh-CN" sz="2200" dirty="0"/>
              </a:p>
            </p:txBody>
          </p:sp>
        </mc:Choice>
        <mc:Fallback>
          <p:sp>
            <p:nvSpPr>
              <p:cNvPr id="2" name="QC_5_AS.6_1#ce651a083?vop=1&amp;vop=1&amp;pid=89d67eb4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8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64d748d7c?vop=1&amp;pid=f25aa7186&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如图所示为汤姆孙用来测定电子比荷的装置.当极板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加偏转电压时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，电子束打在荧光屏的中心</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点处，形成一个亮点；加上偏转电压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，亮点偏离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点的竖直距离为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，水平距离可忽略不计；此时在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之间的区域里再加上一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个方向垂直于纸面向里的匀强磁场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，调节磁感应强度，当其大小为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时，亮点重新回到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知极板水平方向长度为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，极板间距为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，极板右端到荧光屏的距离为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7_1#64d748d7c?vop=1&amp;pid=f25aa7186&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555" b="-2021"/>
                </a:stretch>
              </a:blipFill>
            </p:spPr>
            <p:txBody>
              <a:bodyPr/>
              <a:lstStyle/>
              <a:p>
                <a:r>
                  <a:rPr lang="zh-CN" altLang="en-US">
                    <a:noFill/>
                  </a:rPr>
                  <a:t> </a:t>
                </a:r>
              </a:p>
            </p:txBody>
          </p:sp>
        </mc:Fallback>
      </mc:AlternateContent>
      <p:pic>
        <p:nvPicPr>
          <p:cNvPr id="3" name="QO_5_BD.7_2#64d748d7c?vop=1&amp;pid=f25aa718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67912" y="3332803"/>
            <a:ext cx="446227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_1#f36b9c695?vop=1&amp;pid=64d748d7c&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（1）求打在荧光屏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点的电子速度的大小；</a:t>
                </a:r>
                <a:endParaRPr lang="en-US" altLang="zh-CN" sz="2000" dirty="0"/>
              </a:p>
            </p:txBody>
          </p:sp>
        </mc:Choice>
        <mc:Fallback>
          <p:sp>
            <p:nvSpPr>
              <p:cNvPr id="2" name="QO_6_BD.8_1#f36b9c695?vop=1&amp;pid=64d748d7c&amp;color=0,0,0&amp;mp=1&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9_1#f36b9c695?vop=1&amp;vop=1&amp;pid=64d748d7c&amp;color=0,0,0&amp;vtp=1&amp;bbb=1"/>
              <p:cNvSpPr/>
              <p:nvPr/>
            </p:nvSpPr>
            <p:spPr>
              <a:xfrm>
                <a:off x="722376" y="1386528"/>
                <a:ext cx="10753344" cy="595503"/>
              </a:xfrm>
              <a:prstGeom prst="rect">
                <a:avLst/>
              </a:prstGeom>
              <a:noFill/>
            </p:spPr>
            <p:txBody>
              <a:bodyPr wrap="none" lIns="0" tIns="0" rIns="0" bIns="0" rtlCol="0" anchor="t"/>
              <a:lstStyle/>
              <a:p>
                <a:pPr algn="l" latinLnBrk="1">
                  <a:lnSpc>
                    <a:spcPts val="5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𝑼</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𝑩𝒃</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9_1#f36b9c695?vop=1&amp;vop=1&amp;pid=64d748d7c&amp;color=0,0,0&amp;vtp=1&amp;bbb=1"/>
              <p:cNvSpPr>
                <a:spLocks noRot="1" noChangeAspect="1" noMove="1" noResize="1" noEditPoints="1" noAdjustHandles="1" noChangeArrowheads="1" noChangeShapeType="1" noTextEdit="1"/>
              </p:cNvSpPr>
              <p:nvPr/>
            </p:nvSpPr>
            <p:spPr>
              <a:xfrm>
                <a:off x="722376" y="1386528"/>
                <a:ext cx="10753344" cy="595503"/>
              </a:xfrm>
              <a:prstGeom prst="rect">
                <a:avLst/>
              </a:prstGeom>
              <a:blipFill rotWithShape="1">
                <a:blip r:embed="rId2"/>
                <a:stretch>
                  <a:fillRect l="-4" t="-54" b="-871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10_1#f36b9c695?vop=1&amp;vop=1&amp;pid=64d748d7c&amp;color=0,0,0&amp;vtp=1&amp;bbb=1"/>
              <p:cNvSpPr/>
              <p:nvPr/>
            </p:nvSpPr>
            <p:spPr>
              <a:xfrm>
                <a:off x="722376" y="1988190"/>
                <a:ext cx="10753344" cy="1057593"/>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电子在正交的匀强电场和匀强磁场中做匀速直线运动,有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𝐵𝑒𝑣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𝐸𝑒</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𝐵𝑏</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,即打在荧光屏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点的电子速度的大小为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10_1#f36b9c695?vop=1&amp;vop=1&amp;pid=64d748d7c&amp;color=0,0,0&amp;vtp=1&amp;bbb=1"/>
              <p:cNvSpPr>
                <a:spLocks noRot="1" noChangeAspect="1" noMove="1" noResize="1" noEditPoints="1" noAdjustHandles="1" noChangeArrowheads="1" noChangeShapeType="1" noTextEdit="1"/>
              </p:cNvSpPr>
              <p:nvPr/>
            </p:nvSpPr>
            <p:spPr>
              <a:xfrm>
                <a:off x="722376" y="1988190"/>
                <a:ext cx="10753344" cy="1057593"/>
              </a:xfrm>
              <a:prstGeom prst="rect">
                <a:avLst/>
              </a:prstGeom>
              <a:blipFill rotWithShape="1">
                <a:blip r:embed="rId3"/>
                <a:stretch>
                  <a:fillRect l="-4" b="-447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1_1#87d077952?vop=1&amp;pid=64d748d7c&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（2）推导出电子比荷的表达式.</a:t>
            </a:r>
            <a:endParaRPr lang="en-US" altLang="zh-CN" sz="2000" dirty="0"/>
          </a:p>
        </p:txBody>
      </p:sp>
      <mc:AlternateContent xmlns:mc="http://schemas.openxmlformats.org/markup-compatibility/2006">
        <mc:Choice xmlns:a14="http://schemas.microsoft.com/office/drawing/2010/main" Requires="a14">
          <p:sp>
            <p:nvSpPr>
              <p:cNvPr id="3" name="QO_6_AN.12_1#87d077952?vop=1&amp;vop=1&amp;pid=64d748d7c&amp;color=0,0,0&amp;vtp=1&amp;bbb=1"/>
              <p:cNvSpPr/>
              <p:nvPr/>
            </p:nvSpPr>
            <p:spPr>
              <a:xfrm>
                <a:off x="722376" y="1386528"/>
                <a:ext cx="10753344" cy="533400"/>
              </a:xfrm>
              <a:prstGeom prst="rect">
                <a:avLst/>
              </a:prstGeom>
              <a:noFill/>
            </p:spPr>
            <p:txBody>
              <a:bodyPr wrap="none" lIns="0" tIns="0" rIns="0" bIns="0" rtlCol="0" anchor="t"/>
              <a:lstStyle/>
              <a:p>
                <a:pPr algn="l" latinLnBrk="1">
                  <a:lnSpc>
                    <a:spcPts val="4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𝒆</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𝒎</m:t>
                        </m:r>
                      </m:den>
                    </m:f>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𝒅𝑼</m:t>
                        </m:r>
                      </m:num>
                      <m:den>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p>
                        </m:s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𝒃</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d>
                          <m:d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𝑳</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e>
                        </m:d>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12_1#87d077952?vop=1&amp;vop=1&amp;pid=64d748d7c&amp;color=0,0,0&amp;vtp=1&amp;bbb=1"/>
              <p:cNvSpPr>
                <a:spLocks noRot="1" noChangeAspect="1" noMove="1" noResize="1" noEditPoints="1" noAdjustHandles="1" noChangeArrowheads="1" noChangeShapeType="1" noTextEdit="1"/>
              </p:cNvSpPr>
              <p:nvPr/>
            </p:nvSpPr>
            <p:spPr>
              <a:xfrm>
                <a:off x="722376" y="1386528"/>
                <a:ext cx="10753344" cy="533400"/>
              </a:xfrm>
              <a:prstGeom prst="rect">
                <a:avLst/>
              </a:prstGeom>
              <a:blipFill rotWithShape="1">
                <a:blip r:embed="rId1"/>
                <a:stretch>
                  <a:fillRect l="-4" t="-61"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13_1#87d077952?vop=1&amp;vop=1&amp;pid=64d748d7c&amp;color=0,0,0&amp;vtp=1&amp;bbb=1&amp;hb=1"/>
              <p:cNvSpPr/>
              <p:nvPr/>
            </p:nvSpPr>
            <p:spPr>
              <a:xfrm>
                <a:off x="722376" y="1919928"/>
                <a:ext cx="10753344" cy="34036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之间只有偏转电场时,设电子的加速度为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,运动时间为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,电子离开偏转电场的偏移量为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,速度偏转角为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𝜃</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,根据运动学公式有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根据牛顿第二定律有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𝑒𝑈</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运动的时间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𝑒𝑈</m:t>
                        </m:r>
                        <m:sSubSup>
                          <m:sSubSupPr>
                            <m:ctrlPr>
                              <a:rPr lang="en-US" altLang="zh-CN" sz="2000" b="0" i="1">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bSup>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𝑚𝑏</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由几何关系得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𝑦</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𝑒</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𝑑𝑈</m:t>
                        </m:r>
                      </m:num>
                      <m:den>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e>
                        </m:d>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13_1#87d077952?vop=1&amp;vop=1&amp;pid=64d748d7c&amp;color=0,0,0&amp;vtp=1&amp;bbb=1&amp;hb=1"/>
              <p:cNvSpPr>
                <a:spLocks noRot="1" noChangeAspect="1" noMove="1" noResize="1" noEditPoints="1" noAdjustHandles="1" noChangeArrowheads="1" noChangeShapeType="1" noTextEdit="1"/>
              </p:cNvSpPr>
              <p:nvPr/>
            </p:nvSpPr>
            <p:spPr>
              <a:xfrm>
                <a:off x="722376" y="1919928"/>
                <a:ext cx="10753344" cy="3403600"/>
              </a:xfrm>
              <a:prstGeom prst="rect">
                <a:avLst/>
              </a:prstGeom>
              <a:blipFill rotWithShape="1">
                <a:blip r:embed="rId2"/>
                <a:stretch>
                  <a:fillRect l="-4" t="-9" r="-224"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4854</Words>
  <Application>WPS 演示</Application>
  <PresentationFormat>宽屏</PresentationFormat>
  <Paragraphs>193</Paragraphs>
  <Slides>28</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28</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Cambria Math</vt:lpstr>
      <vt:lpstr>Cambria Math</vt:lpstr>
      <vt:lpstr>Cambria Math</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2025-10-15T04:26:00Z</dcterms:created>
  <dcterms:modified xsi:type="dcterms:W3CDTF">2025-10-22T01:42:45Z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ABD6B1C095344AC59877C5F952E3C91A_12</vt:lpwstr>
  </property>
  <property fmtid="{D5CDD505-2E9C-101B-9397-08002B2CF9AE}" pid="3" name="KSOProductBuildVer">
    <vt:lpwstr>2052-12.1.0.23125</vt:lpwstr>
  </property>
</Properties>
</file>